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64" r:id="rId4"/>
    <p:sldId id="257" r:id="rId5"/>
    <p:sldId id="272" r:id="rId6"/>
    <p:sldId id="261" r:id="rId7"/>
    <p:sldId id="265" r:id="rId8"/>
    <p:sldId id="259" r:id="rId9"/>
    <p:sldId id="262" r:id="rId10"/>
    <p:sldId id="268" r:id="rId11"/>
    <p:sldId id="269" r:id="rId12"/>
    <p:sldId id="266" r:id="rId13"/>
    <p:sldId id="258" r:id="rId14"/>
    <p:sldId id="263" r:id="rId15"/>
    <p:sldId id="267" r:id="rId16"/>
    <p:sldId id="270" r:id="rId17"/>
    <p:sldId id="271" r:id="rId18"/>
  </p:sldIdLst>
  <p:sldSz cx="9144000" cy="6858000" type="screen4x3"/>
  <p:notesSz cx="9144000" cy="6858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96327" autoAdjust="0"/>
  </p:normalViewPr>
  <p:slideViewPr>
    <p:cSldViewPr snapToGrid="0" snapToObjects="1">
      <p:cViewPr varScale="1">
        <p:scale>
          <a:sx n="112" d="100"/>
          <a:sy n="112" d="100"/>
        </p:scale>
        <p:origin x="12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0" y="6536266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1B38-9577-6241-B7ED-19838ABF5019}" type="datetimeFigureOut">
              <a:rPr lang="es-ES" smtClean="0">
                <a:solidFill>
                  <a:srgbClr val="88398A"/>
                </a:solidFill>
              </a:rPr>
              <a:t>22/11/19</a:t>
            </a:fld>
            <a:endParaRPr lang="es-ES">
              <a:solidFill>
                <a:srgbClr val="88398A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5FAC8-0DE7-2E41-A61F-F73E994EB8DE}" type="slidenum">
              <a:rPr lang="es-ES" smtClean="0">
                <a:solidFill>
                  <a:srgbClr val="88398A"/>
                </a:solidFill>
              </a:rPr>
              <a:t>‹Nº›</a:t>
            </a:fld>
            <a:endParaRPr lang="es-ES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38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076B-4D56-2B4C-980E-508A4572FFAD}" type="datetimeFigureOut">
              <a:rPr lang="es-ES" smtClean="0"/>
              <a:t>22/11/19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DFC8-8467-FA42-BF97-5A8E2B9BB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8931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A7A9AC"/>
                </a:solidFill>
                <a:latin typeface="Microsoft Sans Serif"/>
                <a:cs typeface="Microsoft Sans Serif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4CDF56AE-D209-5044-94D3-73D0BF593F2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07240C51-F82C-9C4E-921F-23E968DED7F9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685800" y="393700"/>
            <a:ext cx="1671175" cy="1487424"/>
          </a:xfrm>
          <a:prstGeom prst="rect">
            <a:avLst/>
          </a:prstGeom>
        </p:spPr>
      </p:pic>
      <p:grpSp>
        <p:nvGrpSpPr>
          <p:cNvPr id="18" name="Agrupar 17"/>
          <p:cNvGrpSpPr/>
          <p:nvPr userDrawn="1"/>
        </p:nvGrpSpPr>
        <p:grpSpPr>
          <a:xfrm>
            <a:off x="2356975" y="1415597"/>
            <a:ext cx="6108481" cy="84675"/>
            <a:chOff x="2356975" y="1052737"/>
            <a:chExt cx="6108481" cy="84675"/>
          </a:xfrm>
        </p:grpSpPr>
        <p:cxnSp>
          <p:nvCxnSpPr>
            <p:cNvPr id="9" name="Conector recto 8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01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  <a:lvl2pPr>
              <a:defRPr>
                <a:latin typeface="Microsoft Sans Serif"/>
                <a:cs typeface="Microsoft Sans Serif"/>
              </a:defRPr>
            </a:lvl2pPr>
            <a:lvl3pPr>
              <a:defRPr>
                <a:solidFill>
                  <a:srgbClr val="88398A"/>
                </a:solidFill>
                <a:latin typeface="Microsoft Sans Serif"/>
                <a:cs typeface="Microsoft Sans Serif"/>
              </a:defRPr>
            </a:lvl3pPr>
            <a:lvl4pPr>
              <a:defRPr>
                <a:latin typeface="Microsoft Sans Serif"/>
                <a:cs typeface="Microsoft Sans Serif"/>
              </a:defRPr>
            </a:lvl4pPr>
            <a:lvl5pPr>
              <a:defRPr>
                <a:solidFill>
                  <a:srgbClr val="88398A"/>
                </a:solidFill>
                <a:latin typeface="Microsoft Sans Serif"/>
                <a:cs typeface="Microsoft Sans Serif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07240C51-F82C-9C4E-921F-23E968DED7F9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27" name="Agrupar 26"/>
          <p:cNvGrpSpPr/>
          <p:nvPr userDrawn="1"/>
        </p:nvGrpSpPr>
        <p:grpSpPr>
          <a:xfrm>
            <a:off x="1939685" y="1052737"/>
            <a:ext cx="6757200" cy="84675"/>
            <a:chOff x="2356975" y="1052737"/>
            <a:chExt cx="6108481" cy="84675"/>
          </a:xfrm>
        </p:grpSpPr>
        <p:cxnSp>
          <p:nvCxnSpPr>
            <p:cNvPr id="28" name="Conector recto 27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agen 32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377369" y="92201"/>
            <a:ext cx="1562315" cy="1390533"/>
          </a:xfrm>
          <a:prstGeom prst="rect">
            <a:avLst/>
          </a:prstGeom>
        </p:spPr>
      </p:pic>
      <p:sp>
        <p:nvSpPr>
          <p:cNvPr id="34" name="Marcador de título 1"/>
          <p:cNvSpPr>
            <a:spLocks noGrp="1"/>
          </p:cNvSpPr>
          <p:nvPr>
            <p:ph type="title"/>
          </p:nvPr>
        </p:nvSpPr>
        <p:spPr>
          <a:xfrm>
            <a:off x="457200" y="55914"/>
            <a:ext cx="8229600" cy="11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63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88398A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A7A9A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9049-C9EF-5A4A-A894-D0E25FE89147}" type="datetime1">
              <a:rPr lang="es-MX" smtClean="0"/>
              <a:t>22/11/19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685800" y="393700"/>
            <a:ext cx="1671175" cy="1487424"/>
          </a:xfrm>
          <a:prstGeom prst="rect">
            <a:avLst/>
          </a:prstGeom>
        </p:spPr>
      </p:pic>
      <p:grpSp>
        <p:nvGrpSpPr>
          <p:cNvPr id="8" name="Agrupar 7"/>
          <p:cNvGrpSpPr/>
          <p:nvPr userDrawn="1"/>
        </p:nvGrpSpPr>
        <p:grpSpPr>
          <a:xfrm>
            <a:off x="2356975" y="1415597"/>
            <a:ext cx="6108481" cy="84675"/>
            <a:chOff x="2356975" y="1052737"/>
            <a:chExt cx="6108481" cy="84675"/>
          </a:xfrm>
        </p:grpSpPr>
        <p:cxnSp>
          <p:nvCxnSpPr>
            <p:cNvPr id="9" name="Conector recto 8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17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DB87-A7E4-5246-AE71-6BAB3D08DF0F}" type="datetime1">
              <a:rPr lang="es-MX" smtClean="0"/>
              <a:t>22/11/19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t>‹Nº›</a:t>
            </a:fld>
            <a:endParaRPr lang="es-ES"/>
          </a:p>
        </p:txBody>
      </p:sp>
      <p:grpSp>
        <p:nvGrpSpPr>
          <p:cNvPr id="8" name="Agrupar 7"/>
          <p:cNvGrpSpPr/>
          <p:nvPr userDrawn="1"/>
        </p:nvGrpSpPr>
        <p:grpSpPr>
          <a:xfrm>
            <a:off x="1939685" y="1052737"/>
            <a:ext cx="6757200" cy="84675"/>
            <a:chOff x="2356975" y="1052737"/>
            <a:chExt cx="6108481" cy="84675"/>
          </a:xfrm>
        </p:grpSpPr>
        <p:cxnSp>
          <p:nvCxnSpPr>
            <p:cNvPr id="9" name="Conector recto 8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377369" y="92201"/>
            <a:ext cx="1562315" cy="1390533"/>
          </a:xfrm>
          <a:prstGeom prst="rect">
            <a:avLst/>
          </a:prstGeom>
        </p:spPr>
      </p:pic>
      <p:sp>
        <p:nvSpPr>
          <p:cNvPr id="12" name="Marcador de título 1"/>
          <p:cNvSpPr>
            <a:spLocks noGrp="1"/>
          </p:cNvSpPr>
          <p:nvPr>
            <p:ph type="title"/>
          </p:nvPr>
        </p:nvSpPr>
        <p:spPr>
          <a:xfrm>
            <a:off x="457200" y="55914"/>
            <a:ext cx="8229600" cy="11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61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lang="es-ES_tradnl" sz="2000" b="1" kern="1200" dirty="0" smtClean="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  <a:lvl2pPr>
              <a:defRPr sz="2000">
                <a:latin typeface="Microsoft Sans Serif"/>
                <a:cs typeface="Microsoft Sans Serif"/>
              </a:defRPr>
            </a:lvl2pPr>
            <a:lvl3pPr>
              <a:defRPr sz="1800">
                <a:solidFill>
                  <a:srgbClr val="88398A"/>
                </a:solidFill>
                <a:latin typeface="Microsoft Sans Serif"/>
                <a:cs typeface="Microsoft Sans Serif"/>
              </a:defRPr>
            </a:lvl3pPr>
            <a:lvl4pPr>
              <a:defRPr sz="1600">
                <a:latin typeface="Microsoft Sans Serif"/>
                <a:cs typeface="Microsoft Sans Serif"/>
              </a:defRPr>
            </a:lvl4pPr>
            <a:lvl5pPr>
              <a:defRPr sz="1600">
                <a:solidFill>
                  <a:srgbClr val="88398A"/>
                </a:solidFill>
                <a:latin typeface="Microsoft Sans Serif"/>
                <a:cs typeface="Microsoft Sans Serif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lang="es-ES_tradnl" sz="2000" b="1" kern="1200" dirty="0" smtClean="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  <a:lvl2pPr>
              <a:defRPr sz="2000">
                <a:latin typeface="Microsoft Sans Serif"/>
                <a:cs typeface="Microsoft Sans Serif"/>
              </a:defRPr>
            </a:lvl2pPr>
            <a:lvl3pPr>
              <a:defRPr sz="1800">
                <a:solidFill>
                  <a:srgbClr val="88398A"/>
                </a:solidFill>
                <a:latin typeface="Microsoft Sans Serif"/>
                <a:cs typeface="Microsoft Sans Serif"/>
              </a:defRPr>
            </a:lvl3pPr>
            <a:lvl4pPr>
              <a:defRPr sz="1600">
                <a:latin typeface="Microsoft Sans Serif"/>
                <a:cs typeface="Microsoft Sans Serif"/>
              </a:defRPr>
            </a:lvl4pPr>
            <a:lvl5pPr>
              <a:defRPr sz="1600">
                <a:solidFill>
                  <a:srgbClr val="88398A"/>
                </a:solidFill>
                <a:latin typeface="Microsoft Sans Serif"/>
                <a:cs typeface="Microsoft Sans Serif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0E7D193F-10F8-D54A-94DA-8EC37C8442FE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t>‹Nº›</a:t>
            </a:fld>
            <a:endParaRPr lang="es-ES" dirty="0"/>
          </a:p>
        </p:txBody>
      </p:sp>
      <p:grpSp>
        <p:nvGrpSpPr>
          <p:cNvPr id="10" name="Agrupar 9"/>
          <p:cNvGrpSpPr/>
          <p:nvPr userDrawn="1"/>
        </p:nvGrpSpPr>
        <p:grpSpPr>
          <a:xfrm>
            <a:off x="1939685" y="1052737"/>
            <a:ext cx="6757200" cy="84675"/>
            <a:chOff x="2356975" y="1052737"/>
            <a:chExt cx="6108481" cy="84675"/>
          </a:xfrm>
        </p:grpSpPr>
        <p:cxnSp>
          <p:nvCxnSpPr>
            <p:cNvPr id="11" name="Conector recto 10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377369" y="92201"/>
            <a:ext cx="1562315" cy="1390533"/>
          </a:xfrm>
          <a:prstGeom prst="rect">
            <a:avLst/>
          </a:prstGeom>
        </p:spPr>
      </p:pic>
      <p:sp>
        <p:nvSpPr>
          <p:cNvPr id="14" name="Marcador de título 1"/>
          <p:cNvSpPr>
            <a:spLocks noGrp="1"/>
          </p:cNvSpPr>
          <p:nvPr>
            <p:ph type="title"/>
          </p:nvPr>
        </p:nvSpPr>
        <p:spPr>
          <a:xfrm>
            <a:off x="457200" y="55914"/>
            <a:ext cx="8229600" cy="11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088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0823AAAE-853B-194D-BFA8-4E47EE4B24C6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fld id="{07240C51-F82C-9C4E-921F-23E968DED7F9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6" name="Agrupar 5"/>
          <p:cNvGrpSpPr/>
          <p:nvPr userDrawn="1"/>
        </p:nvGrpSpPr>
        <p:grpSpPr>
          <a:xfrm>
            <a:off x="1939685" y="1052737"/>
            <a:ext cx="6757200" cy="84675"/>
            <a:chOff x="2356975" y="1052737"/>
            <a:chExt cx="6108481" cy="84675"/>
          </a:xfrm>
        </p:grpSpPr>
        <p:cxnSp>
          <p:nvCxnSpPr>
            <p:cNvPr id="7" name="Conector recto 6"/>
            <p:cNvCxnSpPr/>
            <p:nvPr userDrawn="1"/>
          </p:nvCxnSpPr>
          <p:spPr>
            <a:xfrm flipV="1">
              <a:off x="2356975" y="1136196"/>
              <a:ext cx="6101225" cy="1216"/>
            </a:xfrm>
            <a:prstGeom prst="line">
              <a:avLst/>
            </a:prstGeom>
            <a:ln w="38100">
              <a:solidFill>
                <a:srgbClr val="88398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 userDrawn="1"/>
          </p:nvCxnSpPr>
          <p:spPr>
            <a:xfrm flipV="1">
              <a:off x="2364231" y="1052737"/>
              <a:ext cx="6101225" cy="1216"/>
            </a:xfrm>
            <a:prstGeom prst="line">
              <a:avLst/>
            </a:prstGeom>
            <a:ln w="25400">
              <a:solidFill>
                <a:srgbClr val="A7A9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377369" y="92201"/>
            <a:ext cx="1562315" cy="1390533"/>
          </a:xfrm>
          <a:prstGeom prst="rect">
            <a:avLst/>
          </a:prstGeom>
        </p:spPr>
      </p:pic>
      <p:sp>
        <p:nvSpPr>
          <p:cNvPr id="10" name="Marcador de título 1"/>
          <p:cNvSpPr>
            <a:spLocks noGrp="1"/>
          </p:cNvSpPr>
          <p:nvPr>
            <p:ph type="title"/>
          </p:nvPr>
        </p:nvSpPr>
        <p:spPr>
          <a:xfrm>
            <a:off x="457200" y="55914"/>
            <a:ext cx="8229600" cy="11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8398A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950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E45B5-9835-F641-8ED8-2EE7181AE791}" type="datetime1">
              <a:rPr lang="es-MX" smtClean="0"/>
              <a:t>22/11/19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LogoCuernavaca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1"/>
          <a:stretch/>
        </p:blipFill>
        <p:spPr>
          <a:xfrm>
            <a:off x="377369" y="92201"/>
            <a:ext cx="1562315" cy="13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8398A"/>
                </a:solidFill>
              </a:defRPr>
            </a:lvl1pPr>
          </a:lstStyle>
          <a:p>
            <a:fld id="{1E640885-9AEC-3F4E-B5D8-60A8AC58987F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398A"/>
                </a:solidFill>
              </a:defRPr>
            </a:lvl1pPr>
          </a:lstStyle>
          <a:p>
            <a:fld id="{07240C51-F82C-9C4E-921F-23E968DED7F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60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88398A"/>
          </a:solidFill>
          <a:latin typeface="Microsoft Sans Serif"/>
          <a:ea typeface="+mn-ea"/>
          <a:cs typeface="Microsoft Sans Serif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icrosoft Sans Serif"/>
          <a:ea typeface="+mn-ea"/>
          <a:cs typeface="Microsoft Sans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88398A"/>
          </a:solidFill>
          <a:latin typeface="Microsoft Sans Serif"/>
          <a:ea typeface="+mn-ea"/>
          <a:cs typeface="Microsoft Sans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icrosoft Sans Serif"/>
          <a:ea typeface="+mn-ea"/>
          <a:cs typeface="Microsoft Sans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8398A"/>
          </a:solidFill>
          <a:latin typeface="Microsoft Sans Serif"/>
          <a:ea typeface="+mn-ea"/>
          <a:cs typeface="Microsoft Sans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ladie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404258"/>
            <a:ext cx="7772400" cy="1470025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R-Ladies Cuernavaca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17EA-784E-8144-8292-407DC353FDE5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760A07F-0F01-624C-98C3-665D8D2B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770" y="3874283"/>
            <a:ext cx="5029200" cy="1470025"/>
          </a:xfrm>
        </p:spPr>
        <p:txBody>
          <a:bodyPr>
            <a:normAutofit lnSpcReduction="10000"/>
          </a:bodyPr>
          <a:lstStyle/>
          <a:p>
            <a:pPr algn="l"/>
            <a:r>
              <a:rPr lang="es-MX" dirty="0"/>
              <a:t>@RLadiesCuerna</a:t>
            </a:r>
          </a:p>
          <a:p>
            <a:pPr algn="l"/>
            <a:r>
              <a:rPr lang="es-MX" dirty="0"/>
              <a:t>RLadies Cuernavaca</a:t>
            </a:r>
          </a:p>
          <a:p>
            <a:pPr algn="l"/>
            <a:r>
              <a:rPr lang="es-MX" dirty="0"/>
              <a:t>cuernavaca@rladies.org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BC4209-D4C8-C648-91D8-04416A53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142" b="15251"/>
          <a:stretch/>
        </p:blipFill>
        <p:spPr>
          <a:xfrm>
            <a:off x="2297430" y="3928759"/>
            <a:ext cx="451284" cy="43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8179C6-F7C8-3D46-94EB-E784E11AB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t="7142" r="50133" b="16180"/>
          <a:stretch/>
        </p:blipFill>
        <p:spPr>
          <a:xfrm>
            <a:off x="2297430" y="4360759"/>
            <a:ext cx="434616" cy="43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519509-376B-E040-8B66-FB1DE333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72" y="4872420"/>
            <a:ext cx="58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D4CD565-479A-9341-8691-730CEE74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r>
              <a:rPr lang="es-MX" dirty="0"/>
              <a:t>Meetups global</a:t>
            </a:r>
          </a:p>
          <a:p>
            <a:pPr marL="0" indent="0">
              <a:buNone/>
            </a:pPr>
            <a:r>
              <a:rPr lang="es-MX" dirty="0"/>
              <a:t>https://www.meetup.com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Meetups locales </a:t>
            </a:r>
          </a:p>
          <a:p>
            <a:pPr marL="0" indent="0">
              <a:buNone/>
            </a:pPr>
            <a:r>
              <a:rPr lang="es-MX" dirty="0"/>
              <a:t>https://www.meetup.com/es/rladies-cuernavaca/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22A91A-011C-574D-8D7A-DA565051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2B3E8-BFB5-BD46-A76C-EB93F2FA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5EB5FCD-F7D8-4B4B-A3E6-FFB50D80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Meetups</a:t>
            </a:r>
          </a:p>
        </p:txBody>
      </p:sp>
    </p:spTree>
    <p:extLst>
      <p:ext uri="{BB962C8B-B14F-4D97-AF65-F5344CB8AC3E}">
        <p14:creationId xmlns:p14="http://schemas.microsoft.com/office/powerpoint/2010/main" val="180572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D4CD565-479A-9341-8691-730CEE747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b="1" dirty="0"/>
              <a:t>Código de conducta</a:t>
            </a:r>
          </a:p>
          <a:p>
            <a:pPr marL="0" indent="0">
              <a:buNone/>
            </a:pPr>
            <a:endParaRPr lang="es-MX" b="1" dirty="0"/>
          </a:p>
          <a:p>
            <a:r>
              <a:rPr lang="es-MX" dirty="0"/>
              <a:t>rladies.org/code-of-conduct</a:t>
            </a:r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Si necesitas reportar un evento acércate a las organizadoras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22A91A-011C-574D-8D7A-DA565051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2B3E8-BFB5-BD46-A76C-EB93F2FA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5EB5FCD-F7D8-4B4B-A3E6-FFB50D80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Muy importante!!</a:t>
            </a:r>
          </a:p>
        </p:txBody>
      </p:sp>
    </p:spTree>
    <p:extLst>
      <p:ext uri="{BB962C8B-B14F-4D97-AF65-F5344CB8AC3E}">
        <p14:creationId xmlns:p14="http://schemas.microsoft.com/office/powerpoint/2010/main" val="285736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7492B5-6C5E-5143-B74A-1034F019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62A22B-0C8A-B942-8E56-A6F15951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3FF6ED-AB8C-BD43-AF66-45555DB8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524" y="55914"/>
            <a:ext cx="7391275" cy="1107721"/>
          </a:xfrm>
        </p:spPr>
        <p:txBody>
          <a:bodyPr/>
          <a:lstStyle/>
          <a:p>
            <a:r>
              <a:rPr lang="es-MX" dirty="0"/>
              <a:t>Cómo podemos involucrarnos?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654A35-9779-E94D-BA01-F7DD026D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25" y="1849514"/>
            <a:ext cx="6552949" cy="38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7CBCDAA-4B5C-9443-96DB-FDD484DB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220" y="3213265"/>
            <a:ext cx="4335780" cy="292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hlinkClick r:id="rId2"/>
              </a:rPr>
              <a:t>https://rladies.org/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@RLadiesGlobal</a:t>
            </a:r>
          </a:p>
          <a:p>
            <a:pPr marL="0" indent="0">
              <a:buNone/>
            </a:pPr>
            <a:r>
              <a:rPr lang="es-MX" dirty="0"/>
              <a:t>R-Ladies</a:t>
            </a:r>
          </a:p>
          <a:p>
            <a:pPr marL="0" indent="0">
              <a:buNone/>
            </a:pPr>
            <a:r>
              <a:rPr lang="es-MX" dirty="0"/>
              <a:t>info@rladies.org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8639D8-A708-7A4E-9D8F-4A674149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9054C0-5600-1746-8ACE-8EA3B976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C22606-7CFF-134B-9B54-99B58E8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Más información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245F81-0261-E04C-A8F8-E3A3B1288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r="2500"/>
          <a:stretch/>
        </p:blipFill>
        <p:spPr>
          <a:xfrm>
            <a:off x="651510" y="1602188"/>
            <a:ext cx="7840980" cy="15254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95E77A-DE9E-0443-924F-9313CBC46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142" b="15251"/>
          <a:stretch/>
        </p:blipFill>
        <p:spPr>
          <a:xfrm>
            <a:off x="2832936" y="4337550"/>
            <a:ext cx="451284" cy="43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73A604-BA09-CE43-9B0E-B19F05F8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0" t="7142" r="50133" b="16180"/>
          <a:stretch/>
        </p:blipFill>
        <p:spPr>
          <a:xfrm>
            <a:off x="2832936" y="4769550"/>
            <a:ext cx="434616" cy="43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5B65A-8D2B-4B47-8321-42E7026B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78" y="5281211"/>
            <a:ext cx="58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ADFE0-88FA-2D47-8C61-9CD509845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/>
          <a:lstStyle/>
          <a:p>
            <a:r>
              <a:rPr lang="es-MX" dirty="0"/>
              <a:t>R Ladies Global</a:t>
            </a:r>
          </a:p>
          <a:p>
            <a:pPr marL="0" indent="0">
              <a:buNone/>
            </a:pPr>
            <a:r>
              <a:rPr lang="es-MX" dirty="0"/>
              <a:t>rladies-community.slack.com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R Ladies Cuernavaca</a:t>
            </a:r>
          </a:p>
          <a:p>
            <a:pPr marL="0" indent="0">
              <a:buNone/>
            </a:pPr>
            <a:r>
              <a:rPr lang="es-MX" dirty="0"/>
              <a:t>rladies-cuernavaca.slack.com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AF48D3-42CB-914B-B7EC-DF7295E4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61AD647-693B-EF4B-BB62-862AFA20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770" y="55914"/>
            <a:ext cx="7098030" cy="1107721"/>
          </a:xfrm>
        </p:spPr>
        <p:txBody>
          <a:bodyPr>
            <a:normAutofit fontScale="90000"/>
          </a:bodyPr>
          <a:lstStyle/>
          <a:p>
            <a:r>
              <a:rPr lang="es-MX" dirty="0"/>
              <a:t>Deseas ser parte de la comunidad?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C1ED2F-6E99-5E46-B49B-AFE8215F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226931"/>
            <a:ext cx="4199890" cy="28942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A65248-65C9-0B46-B9C5-A9EE158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79" y="1983069"/>
            <a:ext cx="2249899" cy="8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7CBCDAA-4B5C-9443-96DB-FDD484DB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470" y="2815665"/>
            <a:ext cx="4335780" cy="1888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@RLadiesCuerna</a:t>
            </a:r>
          </a:p>
          <a:p>
            <a:pPr marL="0" indent="0">
              <a:buNone/>
            </a:pPr>
            <a:r>
              <a:rPr lang="es-MX" dirty="0"/>
              <a:t>RLadies Cuernavaca</a:t>
            </a:r>
          </a:p>
          <a:p>
            <a:pPr marL="0" indent="0">
              <a:buNone/>
            </a:pPr>
            <a:r>
              <a:rPr lang="es-MX" dirty="0"/>
              <a:t>cuernavaca@rladies.org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8639D8-A708-7A4E-9D8F-4A674149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9054C0-5600-1746-8ACE-8EA3B976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C22606-7CFF-134B-9B54-99B58E8C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55914"/>
            <a:ext cx="7246620" cy="1107721"/>
          </a:xfrm>
        </p:spPr>
        <p:txBody>
          <a:bodyPr/>
          <a:lstStyle/>
          <a:p>
            <a:r>
              <a:rPr lang="es-MX" dirty="0"/>
              <a:t>Síguenos en redes sociales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95E77A-DE9E-0443-924F-9313CBC46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142" b="15251"/>
          <a:stretch/>
        </p:blipFill>
        <p:spPr>
          <a:xfrm>
            <a:off x="2547186" y="2901256"/>
            <a:ext cx="451284" cy="432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73A604-BA09-CE43-9B0E-B19F05F8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t="7142" r="50133" b="16180"/>
          <a:stretch/>
        </p:blipFill>
        <p:spPr>
          <a:xfrm>
            <a:off x="2547186" y="3333256"/>
            <a:ext cx="434616" cy="43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5B65A-8D2B-4B47-8321-42E7026B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28" y="3844917"/>
            <a:ext cx="58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7F7E473-AD4D-5E47-A015-E18FEC10F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389" y="1163635"/>
            <a:ext cx="3637916" cy="5114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Patrocinadores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3DF489-C334-8B4C-B732-36EC8920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EA40D-9A4C-114F-9D25-5AFBD33F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2F229B1-B964-8D40-805A-E01E9869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Gracias!!!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169B2E-434E-614F-942D-B1DE1A56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89" y="1752600"/>
            <a:ext cx="2068830" cy="781447"/>
          </a:xfrm>
          <a:prstGeom prst="rect">
            <a:avLst/>
          </a:prstGeom>
        </p:spPr>
      </p:pic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2132C8F0-AF2D-384B-9734-7AABBF440AE4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2000" dirty="0"/>
              <a:t>Ponentes</a:t>
            </a:r>
          </a:p>
          <a:p>
            <a:pPr lvl="1"/>
            <a:r>
              <a:rPr lang="es-MX" sz="2000" dirty="0"/>
              <a:t>Verónica Jiménez Jacinto</a:t>
            </a:r>
          </a:p>
          <a:p>
            <a:pPr lvl="1"/>
            <a:r>
              <a:rPr lang="es-MX" sz="2000" dirty="0"/>
              <a:t>Leticia Vega Alvarado</a:t>
            </a:r>
          </a:p>
          <a:p>
            <a:pPr lvl="1"/>
            <a:r>
              <a:rPr lang="es-MX" sz="2000" dirty="0"/>
              <a:t>Joselyn Chávez</a:t>
            </a:r>
          </a:p>
          <a:p>
            <a:pPr marL="0" indent="0">
              <a:buFont typeface="Arial"/>
              <a:buNone/>
            </a:pPr>
            <a:endParaRPr lang="es-MX" sz="2000" dirty="0"/>
          </a:p>
          <a:p>
            <a:pPr marL="0" indent="0">
              <a:buFont typeface="Arial"/>
              <a:buNone/>
            </a:pPr>
            <a:r>
              <a:rPr lang="es-MX" sz="2000" dirty="0"/>
              <a:t>Por su apoyo</a:t>
            </a:r>
          </a:p>
          <a:p>
            <a:pPr lvl="1"/>
            <a:r>
              <a:rPr lang="es-MX" sz="2000" dirty="0"/>
              <a:t>Dra. Claudia Treviño</a:t>
            </a:r>
          </a:p>
          <a:p>
            <a:pPr lvl="1"/>
            <a:r>
              <a:rPr lang="es-MX" sz="2000" dirty="0"/>
              <a:t>Lic. Javier Zabaleta</a:t>
            </a:r>
          </a:p>
          <a:p>
            <a:pPr lvl="1"/>
            <a:r>
              <a:rPr lang="es-MX" sz="2000" dirty="0"/>
              <a:t>Romualdo Zayas</a:t>
            </a:r>
          </a:p>
          <a:p>
            <a:pPr lvl="1"/>
            <a:r>
              <a:rPr lang="es-MX" sz="2000" dirty="0"/>
              <a:t>Dra. Rosana Sánchez</a:t>
            </a:r>
          </a:p>
          <a:p>
            <a:pPr marL="457200" lvl="1" indent="0">
              <a:buNone/>
            </a:pPr>
            <a:endParaRPr lang="es-MX" sz="2000" dirty="0"/>
          </a:p>
          <a:p>
            <a:pPr marL="457200" lvl="1" indent="0">
              <a:buFont typeface="Arial"/>
              <a:buNone/>
            </a:pPr>
            <a:endParaRPr lang="es-MX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F523BD-351F-1A46-AFE1-2A1BCB40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89" y="2779864"/>
            <a:ext cx="2858135" cy="12982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30B582-0340-654E-B94E-87A65B67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285" y="5707062"/>
            <a:ext cx="1143000" cy="1143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EE3237-7EE2-624E-B01A-E1EBCA845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285" y="4408447"/>
            <a:ext cx="2038350" cy="8701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6443CED-C30B-614F-BB5C-0CE952439941}"/>
              </a:ext>
            </a:extLst>
          </p:cNvPr>
          <p:cNvSpPr txBox="1"/>
          <p:nvPr/>
        </p:nvSpPr>
        <p:spPr>
          <a:xfrm>
            <a:off x="5406388" y="5239600"/>
            <a:ext cx="28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Proyecto PAPIME PE200919</a:t>
            </a:r>
          </a:p>
        </p:txBody>
      </p:sp>
    </p:spTree>
    <p:extLst>
      <p:ext uri="{BB962C8B-B14F-4D97-AF65-F5344CB8AC3E}">
        <p14:creationId xmlns:p14="http://schemas.microsoft.com/office/powerpoint/2010/main" val="409348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94E3BD2-A463-C546-B3CB-DC74FDAC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930" y="1983695"/>
            <a:ext cx="3152140" cy="3096350"/>
          </a:xfr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2F0F88-0E03-5240-833C-1108AC91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71B12-2154-5648-AC5D-DA8A355A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527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53EA4A-E9AD-1747-AE96-500529DD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C1F0C0-7350-3442-8C18-4DE96B32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215C43C-DBBE-9F40-8DEF-BD47573B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Qué es R Ladies?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BC93A7-7CBA-A546-BB69-304FD6C8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146207"/>
            <a:ext cx="6686550" cy="32275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87010A6-FE8A-514A-9341-AB22706F5FF8}"/>
              </a:ext>
            </a:extLst>
          </p:cNvPr>
          <p:cNvSpPr txBox="1"/>
          <p:nvPr/>
        </p:nvSpPr>
        <p:spPr>
          <a:xfrm>
            <a:off x="6758940" y="5096778"/>
            <a:ext cx="136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www.rladies.org</a:t>
            </a:r>
          </a:p>
        </p:txBody>
      </p:sp>
    </p:spTree>
    <p:extLst>
      <p:ext uri="{BB962C8B-B14F-4D97-AF65-F5344CB8AC3E}">
        <p14:creationId xmlns:p14="http://schemas.microsoft.com/office/powerpoint/2010/main" val="112876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9FF1D11-B40E-F34A-B7FD-3042824A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451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Baja representatividad del género femenino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670B22-3C31-044F-9695-FDCE7CD4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DC4DEE-3C37-4F40-86B8-BE4C2A03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527CA51-88AC-2D4C-9E4F-CC5111CE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Por qué surge?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A6FCAB-CC60-2A41-8A51-457AFCC8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90" y="3234790"/>
            <a:ext cx="3271520" cy="22758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303722-521C-1347-94E6-6CD11ABD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" y="2666144"/>
            <a:ext cx="2413635" cy="24820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E0DCD7-A8E5-7349-A813-308A6BFC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4" y="5110479"/>
            <a:ext cx="2317116" cy="4001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60A3DD-E566-154F-B6E4-CA7487B8B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151" y="2656443"/>
            <a:ext cx="3266324" cy="24443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74CCF-DB7A-E74C-A81B-377C96052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940" y="5148182"/>
            <a:ext cx="2594610" cy="4001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32344EF-0B47-B740-9A47-780D3BF82D66}"/>
              </a:ext>
            </a:extLst>
          </p:cNvPr>
          <p:cNvSpPr txBox="1"/>
          <p:nvPr/>
        </p:nvSpPr>
        <p:spPr>
          <a:xfrm>
            <a:off x="6553200" y="5932170"/>
            <a:ext cx="248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Datos obtenidos por R Forwards 2016 en colaboración con CRAN, UseR! and R foundation </a:t>
            </a:r>
          </a:p>
        </p:txBody>
      </p:sp>
    </p:spTree>
    <p:extLst>
      <p:ext uri="{BB962C8B-B14F-4D97-AF65-F5344CB8AC3E}">
        <p14:creationId xmlns:p14="http://schemas.microsoft.com/office/powerpoint/2010/main" val="356582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43ACC4-7213-F148-A26B-BACA94DD2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2311"/>
            <a:ext cx="7886700" cy="927100"/>
          </a:xfr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4BB2E4-B870-F941-9F8F-A237C955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68FD56-036C-334A-A691-B26B5D00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8C90C65-2870-E143-A36B-A165B6B3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Misión de R-Ladies</a:t>
            </a:r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0FF13E21-7F6D-514D-B130-11EA751DBBDE}"/>
              </a:ext>
            </a:extLst>
          </p:cNvPr>
          <p:cNvSpPr txBox="1">
            <a:spLocks/>
          </p:cNvSpPr>
          <p:nvPr/>
        </p:nvSpPr>
        <p:spPr>
          <a:xfrm>
            <a:off x="457200" y="2909411"/>
            <a:ext cx="8229600" cy="3216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88398A"/>
                </a:solidFill>
                <a:latin typeface="Microsoft Sans Serif"/>
                <a:ea typeface="+mn-ea"/>
                <a:cs typeface="Microsoft Sans Serif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pPr marL="0" indent="0">
              <a:buNone/>
            </a:pPr>
            <a:r>
              <a:rPr lang="es-MX" dirty="0"/>
              <a:t>Se busca tener un mayor número de mujeres en roles de:</a:t>
            </a:r>
          </a:p>
          <a:p>
            <a:r>
              <a:rPr lang="es-MX" dirty="0"/>
              <a:t>Usuarias</a:t>
            </a:r>
          </a:p>
          <a:p>
            <a:r>
              <a:rPr lang="es-MX" dirty="0"/>
              <a:t>Desarrolladoras</a:t>
            </a:r>
          </a:p>
          <a:p>
            <a:r>
              <a:rPr lang="es-MX" dirty="0"/>
              <a:t>Presentadoras</a:t>
            </a:r>
          </a:p>
          <a:p>
            <a:r>
              <a:rPr lang="es-MX" dirty="0"/>
              <a:t>Líderes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823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43ACC4-7213-F148-A26B-BACA94DD2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2311"/>
            <a:ext cx="7886700" cy="927100"/>
          </a:xfr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4BB2E4-B870-F941-9F8F-A237C955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68FD56-036C-334A-A691-B26B5D00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8C90C65-2870-E143-A36B-A165B6B3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Misión de R-Ladies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A3578B-8569-EA47-BCAA-5A70B2C1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48604"/>
            <a:ext cx="8300280" cy="169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BC5687-79F6-DC45-ACA7-AC457862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916F5D-8E78-EA4C-81AB-5B7BDE36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5DA56EF-BD81-2E47-8894-CA3E8BB5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Cómo surgió?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94FB08-9EB3-4449-8AA3-7B92CFA5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4" y="2549304"/>
            <a:ext cx="4229884" cy="23744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5C5C5B-B3B7-E54A-8AAA-E5117B16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08" y="2221357"/>
            <a:ext cx="2133600" cy="10527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6E5448-FD2E-8F47-8FB2-68164E8F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70" y="4086591"/>
            <a:ext cx="1851524" cy="1107722"/>
          </a:xfrm>
          <a:prstGeom prst="rect">
            <a:avLst/>
          </a:prstGeom>
        </p:spPr>
      </p:pic>
      <p:sp>
        <p:nvSpPr>
          <p:cNvPr id="10" name="Más 9">
            <a:extLst>
              <a:ext uri="{FF2B5EF4-FFF2-40B4-BE49-F238E27FC236}">
                <a16:creationId xmlns:a16="http://schemas.microsoft.com/office/drawing/2014/main" id="{DFCC6A68-BA4B-FC40-B2C6-7E158F1BAF84}"/>
              </a:ext>
            </a:extLst>
          </p:cNvPr>
          <p:cNvSpPr/>
          <p:nvPr/>
        </p:nvSpPr>
        <p:spPr>
          <a:xfrm>
            <a:off x="5236791" y="3391806"/>
            <a:ext cx="552481" cy="566820"/>
          </a:xfrm>
          <a:prstGeom prst="mathPlus">
            <a:avLst/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88398A"/>
              </a:solidFill>
            </a:endParaRPr>
          </a:p>
        </p:txBody>
      </p:sp>
      <p:sp>
        <p:nvSpPr>
          <p:cNvPr id="11" name="Igual 10">
            <a:extLst>
              <a:ext uri="{FF2B5EF4-FFF2-40B4-BE49-F238E27FC236}">
                <a16:creationId xmlns:a16="http://schemas.microsoft.com/office/drawing/2014/main" id="{1EF46D45-3C7A-D040-A14E-84D466B021EE}"/>
              </a:ext>
            </a:extLst>
          </p:cNvPr>
          <p:cNvSpPr/>
          <p:nvPr/>
        </p:nvSpPr>
        <p:spPr>
          <a:xfrm>
            <a:off x="6456008" y="3429000"/>
            <a:ext cx="716280" cy="434340"/>
          </a:xfrm>
          <a:prstGeom prst="mathEqual">
            <a:avLst/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0C9363B-5675-EE4F-971E-48DE8FE74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564" y="2930525"/>
            <a:ext cx="1422400" cy="1422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AEFAEA-F461-C24C-91C9-46F9AD1D586D}"/>
              </a:ext>
            </a:extLst>
          </p:cNvPr>
          <p:cNvSpPr txBox="1"/>
          <p:nvPr/>
        </p:nvSpPr>
        <p:spPr>
          <a:xfrm>
            <a:off x="92524" y="4947856"/>
            <a:ext cx="355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Alice Daish &amp; Hanna Frick, UseR 2017</a:t>
            </a:r>
          </a:p>
        </p:txBody>
      </p:sp>
    </p:spTree>
    <p:extLst>
      <p:ext uri="{BB962C8B-B14F-4D97-AF65-F5344CB8AC3E}">
        <p14:creationId xmlns:p14="http://schemas.microsoft.com/office/powerpoint/2010/main" val="179463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9FF1D11-B40E-F34A-B7FD-3042824A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/>
              <a:t>In 2010 32.5% of package authors were from the USA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670B22-3C31-044F-9695-FDCE7CD4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DC4DEE-3C37-4F40-86B8-BE4C2A03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527CA51-88AC-2D4C-9E4F-CC5111CE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Por qué global?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215F615-6CCF-1342-9BA1-273F5873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11425"/>
            <a:ext cx="7607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3836DB-F4EA-324E-B5A9-C9BE153D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FFB97B-F900-6448-9829-95A03CDA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9EAA99-2672-174C-92F4-7A4FD197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Cifras actuales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A549D7-FE89-E34A-BE8A-CDA8C4CA5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2800" r="1000"/>
          <a:stretch/>
        </p:blipFill>
        <p:spPr>
          <a:xfrm>
            <a:off x="1188720" y="1499740"/>
            <a:ext cx="7235190" cy="47651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4C01C6B-4EF5-C549-9F43-2E89F0B25CA8}"/>
              </a:ext>
            </a:extLst>
          </p:cNvPr>
          <p:cNvSpPr txBox="1"/>
          <p:nvPr/>
        </p:nvSpPr>
        <p:spPr>
          <a:xfrm>
            <a:off x="5817870" y="6264910"/>
            <a:ext cx="286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https://gqueiroz.shinyapps.io/rshinylady/</a:t>
            </a:r>
          </a:p>
        </p:txBody>
      </p:sp>
    </p:spTree>
    <p:extLst>
      <p:ext uri="{BB962C8B-B14F-4D97-AF65-F5344CB8AC3E}">
        <p14:creationId xmlns:p14="http://schemas.microsoft.com/office/powerpoint/2010/main" val="362546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810FC4-E075-C943-B7F2-F6BEB334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MX" dirty="0"/>
              <a:t>CDMX</a:t>
            </a:r>
          </a:p>
          <a:p>
            <a:r>
              <a:rPr lang="es-MX" dirty="0"/>
              <a:t>Querétaro</a:t>
            </a:r>
          </a:p>
          <a:p>
            <a:r>
              <a:rPr lang="es-MX" dirty="0"/>
              <a:t>Xalapa</a:t>
            </a:r>
          </a:p>
          <a:p>
            <a:r>
              <a:rPr lang="es-MX" dirty="0"/>
              <a:t>Puebla</a:t>
            </a:r>
          </a:p>
          <a:p>
            <a:r>
              <a:rPr lang="es-MX" dirty="0"/>
              <a:t>Toluca</a:t>
            </a:r>
          </a:p>
          <a:p>
            <a:r>
              <a:rPr lang="es-MX" dirty="0"/>
              <a:t>Cuernavaca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3836DB-F4EA-324E-B5A9-C9BE153D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5DCA-1692-7445-8127-9BA0B7B9A0C2}" type="datetime1">
              <a:rPr lang="es-MX" smtClean="0"/>
              <a:t>22/11/19</a:t>
            </a:fld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FFB97B-F900-6448-9829-95A03CDA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0C51-F82C-9C4E-921F-23E968DED7F9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9EAA99-2672-174C-92F4-7A4FD197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Capítulos en México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10E392B-0832-9540-8979-08F9F9F61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4" t="32400" r="24501" b="7800"/>
          <a:stretch/>
        </p:blipFill>
        <p:spPr>
          <a:xfrm>
            <a:off x="3509010" y="1965960"/>
            <a:ext cx="4880610" cy="341757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EA3B94A-2A8C-3147-8693-845A7CCBEC00}"/>
              </a:ext>
            </a:extLst>
          </p:cNvPr>
          <p:cNvSpPr txBox="1"/>
          <p:nvPr/>
        </p:nvSpPr>
        <p:spPr>
          <a:xfrm>
            <a:off x="5817870" y="5383530"/>
            <a:ext cx="286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https://gqueiroz.shinyapps.io/rshinylady/</a:t>
            </a:r>
          </a:p>
        </p:txBody>
      </p:sp>
    </p:spTree>
    <p:extLst>
      <p:ext uri="{BB962C8B-B14F-4D97-AF65-F5344CB8AC3E}">
        <p14:creationId xmlns:p14="http://schemas.microsoft.com/office/powerpoint/2010/main" val="3833335489"/>
      </p:ext>
    </p:extLst>
  </p:cSld>
  <p:clrMapOvr>
    <a:masterClrMapping/>
  </p:clrMapOvr>
</p:sld>
</file>

<file path=ppt/theme/theme1.xml><?xml version="1.0" encoding="utf-8"?>
<a:theme xmlns:a="http://schemas.openxmlformats.org/drawingml/2006/main" name="RLadies_Plantil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RLadies_Plantilla</Template>
  <TotalTime>190</TotalTime>
  <Words>290</Words>
  <Application>Microsoft Macintosh PowerPoint</Application>
  <PresentationFormat>Presentación en pantalla (4:3)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Microsoft Sans Serif</vt:lpstr>
      <vt:lpstr>Open Sans</vt:lpstr>
      <vt:lpstr>RLadies_Plantilla</vt:lpstr>
      <vt:lpstr>R-Ladies Cuernavaca</vt:lpstr>
      <vt:lpstr>Qué es R Ladies?</vt:lpstr>
      <vt:lpstr>Por qué surge?</vt:lpstr>
      <vt:lpstr>Misión de R-Ladies</vt:lpstr>
      <vt:lpstr>Misión de R-Ladies</vt:lpstr>
      <vt:lpstr>Cómo surgió?</vt:lpstr>
      <vt:lpstr>Por qué global?</vt:lpstr>
      <vt:lpstr>Cifras actuales</vt:lpstr>
      <vt:lpstr>Capítulos en México</vt:lpstr>
      <vt:lpstr>Meetups</vt:lpstr>
      <vt:lpstr>Muy importante!!</vt:lpstr>
      <vt:lpstr>Cómo podemos involucrarnos?</vt:lpstr>
      <vt:lpstr>Más información</vt:lpstr>
      <vt:lpstr>Deseas ser parte de la comunidad?</vt:lpstr>
      <vt:lpstr>Síguenos en redes sociales</vt:lpstr>
      <vt:lpstr>Gracias!!!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R-Ladies Cuernavaca</dc:title>
  <dc:creator>jo0sS c</dc:creator>
  <cp:lastModifiedBy>jo0sS c</cp:lastModifiedBy>
  <cp:revision>38</cp:revision>
  <dcterms:created xsi:type="dcterms:W3CDTF">2019-10-18T14:29:48Z</dcterms:created>
  <dcterms:modified xsi:type="dcterms:W3CDTF">2019-11-22T20:22:51Z</dcterms:modified>
</cp:coreProperties>
</file>